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95" r:id="rId2"/>
    <p:sldId id="257" r:id="rId3"/>
    <p:sldId id="258" r:id="rId4"/>
    <p:sldId id="259" r:id="rId5"/>
    <p:sldId id="260" r:id="rId6"/>
    <p:sldId id="261" r:id="rId7"/>
    <p:sldId id="280" r:id="rId8"/>
    <p:sldId id="281" r:id="rId9"/>
    <p:sldId id="262" r:id="rId10"/>
    <p:sldId id="282" r:id="rId11"/>
    <p:sldId id="263" r:id="rId12"/>
    <p:sldId id="283" r:id="rId13"/>
    <p:sldId id="284" r:id="rId14"/>
    <p:sldId id="264" r:id="rId15"/>
    <p:sldId id="265" r:id="rId16"/>
    <p:sldId id="266" r:id="rId17"/>
    <p:sldId id="267" r:id="rId18"/>
    <p:sldId id="285" r:id="rId19"/>
    <p:sldId id="290" r:id="rId20"/>
    <p:sldId id="268" r:id="rId21"/>
    <p:sldId id="269" r:id="rId22"/>
    <p:sldId id="270" r:id="rId23"/>
    <p:sldId id="271" r:id="rId24"/>
    <p:sldId id="272" r:id="rId25"/>
    <p:sldId id="291" r:id="rId26"/>
    <p:sldId id="273" r:id="rId27"/>
    <p:sldId id="274" r:id="rId28"/>
    <p:sldId id="275" r:id="rId29"/>
    <p:sldId id="276" r:id="rId30"/>
    <p:sldId id="277" r:id="rId31"/>
    <p:sldId id="278" r:id="rId32"/>
    <p:sldId id="279" r:id="rId33"/>
    <p:sldId id="292" r:id="rId34"/>
    <p:sldId id="293" r:id="rId35"/>
    <p:sldId id="294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F00FF"/>
    <a:srgbClr val="800080"/>
    <a:srgbClr val="FFCCFF"/>
    <a:srgbClr val="FF66FF"/>
    <a:srgbClr val="990099"/>
    <a:srgbClr val="CC0099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3539935-E4B5-4E92-9DDC-C2647CB8947E}" type="datetimeFigureOut">
              <a:rPr lang="fa-IR" smtClean="0"/>
              <a:pPr/>
              <a:t>1435/05/03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BD891BBE-7851-45D3-B5E7-04D30483BDC0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90101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91BBE-7851-45D3-B5E7-04D30483BDC0}" type="slidenum">
              <a:rPr lang="fa-IR" smtClean="0"/>
              <a:pPr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086370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91BBE-7851-45D3-B5E7-04D30483BDC0}" type="slidenum">
              <a:rPr lang="fa-IR" smtClean="0"/>
              <a:pPr/>
              <a:t>14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cs typeface="B Koodak" pitchFamily="2" charset="-78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rtl="1">
              <a:defRPr>
                <a:cs typeface="B Koodak" pitchFamily="2" charset="-78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r" rtl="1">
              <a:defRPr>
                <a:cs typeface="B Koodak" pitchFamily="2" charset="-78"/>
              </a:defRPr>
            </a:lvl1pPr>
            <a:lvl2pPr algn="r" rtl="1">
              <a:defRPr>
                <a:cs typeface="B Koodak" pitchFamily="2" charset="-78"/>
              </a:defRPr>
            </a:lvl2pPr>
            <a:lvl3pPr algn="r" rtl="1">
              <a:defRPr>
                <a:cs typeface="B Koodak" pitchFamily="2" charset="-78"/>
              </a:defRPr>
            </a:lvl3pPr>
            <a:lvl4pPr algn="r" rtl="1">
              <a:defRPr>
                <a:cs typeface="B Koodak" pitchFamily="2" charset="-78"/>
              </a:defRPr>
            </a:lvl4pPr>
            <a:lvl5pPr algn="r" rtl="1">
              <a:defRPr>
                <a:cs typeface="B Koodak" pitchFamily="2" charset="-78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cs typeface="B Koodak" pitchFamily="2" charset="-78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3/4/2014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persian-star.org/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taknaz.ir/news_cats_74.html" TargetMode="Externa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taknaz.ir/news_cats_74.html" TargetMode="Externa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taknaz.ir/news_cats_74.html" TargetMode="Externa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457200"/>
            <a:ext cx="3276600" cy="58674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6600" dirty="0" smtClean="0"/>
              <a:t>شادی چیست؟ </a:t>
            </a:r>
            <a:endParaRPr lang="fa-IR" sz="6600" dirty="0"/>
          </a:p>
        </p:txBody>
      </p:sp>
      <p:pic>
        <p:nvPicPr>
          <p:cNvPr id="6148" name="Picture 4" descr="C:\Documents and Settings\H.Sakkaki\My Documents\zahra\شخصی\background\wp483a3aebf07fa[1]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0" y="457200"/>
            <a:ext cx="4876800" cy="5867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44962"/>
          </a:xfrm>
          <a:ln w="57150"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3200" dirty="0" smtClean="0">
                <a:cs typeface="B Mitra" pitchFamily="2" charset="-78"/>
              </a:rPr>
              <a:t>دکتر محمد پارسا نویسنده کتاب «انگیزش و هیجان» در تعریف شادی چنین می نویسد: </a:t>
            </a:r>
            <a:br>
              <a:rPr lang="fa-IR" sz="3200" dirty="0" smtClean="0">
                <a:cs typeface="B Mitra" pitchFamily="2" charset="-78"/>
              </a:rPr>
            </a:br>
            <a:r>
              <a:rPr lang="fa-IR" dirty="0" smtClean="0">
                <a:cs typeface="B Mitra" pitchFamily="2" charset="-78"/>
              </a:rPr>
              <a:t>شادی احساس مثبتی است که از حس رضایت مندی و پیروزی به دست می آید.</a:t>
            </a:r>
            <a:endParaRPr lang="en-US" dirty="0">
              <a:cs typeface="B Mitra" pitchFamily="2" charset="-78"/>
            </a:endParaRPr>
          </a:p>
        </p:txBody>
      </p:sp>
      <p:pic>
        <p:nvPicPr>
          <p:cNvPr id="3075" name="Picture 3" descr="D:\My Pictures\butterfly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3786190"/>
            <a:ext cx="6453191" cy="2643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My Pictures\flowers\laleh\1137328-9fc0919382edcd2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28992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868" y="274638"/>
            <a:ext cx="5114932" cy="3297238"/>
          </a:xfr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rtl="1"/>
            <a:r>
              <a:rPr lang="fa-IR" dirty="0" smtClean="0">
                <a:solidFill>
                  <a:schemeClr val="bg1"/>
                </a:solidFill>
                <a:cs typeface="B Compset" pitchFamily="2" charset="-78"/>
              </a:rPr>
              <a:t>درک شادی و ابراز آن در افراد متفاوت است. اما در این </a:t>
            </a:r>
            <a:br>
              <a:rPr lang="fa-IR" dirty="0" smtClean="0">
                <a:solidFill>
                  <a:schemeClr val="bg1"/>
                </a:solidFill>
                <a:cs typeface="B Compset" pitchFamily="2" charset="-78"/>
              </a:rPr>
            </a:br>
            <a:r>
              <a:rPr lang="fa-IR" dirty="0" smtClean="0">
                <a:solidFill>
                  <a:schemeClr val="bg1"/>
                </a:solidFill>
                <a:cs typeface="B Compset" pitchFamily="2" charset="-78"/>
              </a:rPr>
              <a:t>تفاوت ها یک عامل مشترک  انسانی وجود دارد: </a:t>
            </a:r>
            <a:br>
              <a:rPr lang="fa-IR" dirty="0" smtClean="0">
                <a:solidFill>
                  <a:schemeClr val="bg1"/>
                </a:solidFill>
                <a:cs typeface="B Compset" pitchFamily="2" charset="-78"/>
              </a:rPr>
            </a:br>
            <a:endParaRPr lang="fa-IR" dirty="0">
              <a:solidFill>
                <a:schemeClr val="bg1"/>
              </a:solidFill>
              <a:cs typeface="B Compset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 rot="20762993">
            <a:off x="3885018" y="4314652"/>
            <a:ext cx="4024587" cy="1905000"/>
          </a:xfrm>
          <a:solidFill>
            <a:schemeClr val="tx1"/>
          </a:solidFill>
          <a:ln w="31750"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fa-IR" sz="4800" b="1" dirty="0" smtClean="0">
                <a:solidFill>
                  <a:schemeClr val="bg1"/>
                </a:solidFill>
                <a:cs typeface="B Compset" pitchFamily="2" charset="-78"/>
              </a:rPr>
              <a:t>احساس</a:t>
            </a:r>
          </a:p>
          <a:p>
            <a:pPr algn="ctr">
              <a:buNone/>
            </a:pPr>
            <a:r>
              <a:rPr lang="fa-IR" sz="4800" b="1" dirty="0" smtClean="0">
                <a:solidFill>
                  <a:schemeClr val="bg1"/>
                </a:solidFill>
                <a:cs typeface="B Compset" pitchFamily="2" charset="-78"/>
              </a:rPr>
              <a:t> رضایت و خشنودی</a:t>
            </a:r>
            <a:endParaRPr lang="fa-IR" sz="4800" b="1" dirty="0">
              <a:solidFill>
                <a:schemeClr val="bg1"/>
              </a:solidFill>
              <a:cs typeface="B Compse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0"/>
            <a:ext cx="7543800" cy="49530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dirty="0" smtClean="0"/>
              <a:t>راهکارهای شادی در کشورها و اقوام و جشنواره های مختلف </a:t>
            </a:r>
            <a:endParaRPr lang="fa-IR" dirty="0"/>
          </a:p>
        </p:txBody>
      </p:sp>
      <p:pic>
        <p:nvPicPr>
          <p:cNvPr id="10242" name="Picture 2" descr="C:\Documents and Settings\H.Sakkaki\My Documents\My Pictures\Google Talk\Fireworks 2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3962400"/>
            <a:ext cx="2819400" cy="2819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جشنواره پرتاب گوجه‌فرنگی </a:t>
            </a:r>
            <a:endParaRPr lang="fa-IR" dirty="0"/>
          </a:p>
        </p:txBody>
      </p:sp>
      <p:pic>
        <p:nvPicPr>
          <p:cNvPr id="3" name="Picture 2" descr="http://www.namerto.ir/uploads/posts/2011-11/1322042960_j2.gif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447800"/>
            <a:ext cx="83820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جشن فرار از گاوهای وحشی </a:t>
            </a:r>
            <a:endParaRPr lang="fa-IR" dirty="0"/>
          </a:p>
        </p:txBody>
      </p:sp>
      <p:pic>
        <p:nvPicPr>
          <p:cNvPr id="3" name="Picture 2" descr="C:\Documents and Settings\H.Sakkaki\My Documents\zahra\مهدویت\تدوین\میز نیمه شعبان\متون خام\TakeDel.Com-41f056ece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371600"/>
            <a:ext cx="82296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جشن فرار از گاوهای وحشی </a:t>
            </a:r>
            <a:endParaRPr lang="fa-IR" dirty="0"/>
          </a:p>
        </p:txBody>
      </p:sp>
      <p:pic>
        <p:nvPicPr>
          <p:cNvPr id="4" name="Picture 3" descr="C:\Documents and Settings\H.Sakkaki\My Documents\zahra\مهدویت\تدوین\میز نیمه شعبان\متون خام\TakeDel.Com-f406dcf91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447800"/>
            <a:ext cx="82296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جشن فرار از گاوهای وحشی </a:t>
            </a:r>
            <a:endParaRPr lang="fa-IR" dirty="0"/>
          </a:p>
        </p:txBody>
      </p:sp>
      <p:pic>
        <p:nvPicPr>
          <p:cNvPr id="5" name="Picture 4" descr="C:\Documents and Settings\H.Sakkaki\My Documents\zahra\مهدویت\تدوین\میز نیمه شعبان\متون خام\the-bulls-revenge04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371600"/>
            <a:ext cx="82296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جشنواره سنتی و کاتولیک کورپس کریستی </a:t>
            </a:r>
            <a:endParaRPr lang="fa-IR" dirty="0"/>
          </a:p>
        </p:txBody>
      </p:sp>
      <p:pic>
        <p:nvPicPr>
          <p:cNvPr id="3" name="Picture 2" descr="جشنواره های عجیب و غریب دنیا | www.Persian-Star.org">
            <a:hlinkClick r:id="rId2" tgtFrame="&quot;_blank&quot;" tooltip="&quot;جشنواره های عجیب و غریب دنیا | www.Persian-Star.org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1447800"/>
            <a:ext cx="8305799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جشنواره سنتی و کاتولیک کورپس کریستی </a:t>
            </a:r>
            <a:endParaRPr lang="fa-IR" dirty="0"/>
          </a:p>
        </p:txBody>
      </p:sp>
      <p:pic>
        <p:nvPicPr>
          <p:cNvPr id="4" name="Picture 3" descr="C:\Documents and Settings\H.Sakkaki\My Documents\zahra\مهدویت\تدوین\میز نیمه شعبان\متون خام\images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447800"/>
            <a:ext cx="8077200" cy="484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/>
              <a:t>مراسم ساکنان روستای </a:t>
            </a:r>
            <a:r>
              <a:rPr lang="en-US" dirty="0" err="1" smtClean="0"/>
              <a:t>Harangal</a:t>
            </a:r>
            <a:endParaRPr lang="fa-IR" dirty="0"/>
          </a:p>
        </p:txBody>
      </p:sp>
      <p:pic>
        <p:nvPicPr>
          <p:cNvPr id="3" name="Picture 2" descr="Çocukları yüksekten atma &lt;br/&gt;&lt;br/&gt;Bu gelenek ilginç olduğu gibi bir o kadar da korkunç. &lt;br/&gt;Çünkü Hindistan'daki bazı Müslüman'lardaki 700 yıllık bu geleneğe göre yüksekten atılan erkek çocuğu'nun sağlıklı olcağına ve uğur getireceğine…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1600200"/>
            <a:ext cx="8382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/>
              <a:t>مراسم ساکنان روستای </a:t>
            </a:r>
            <a:r>
              <a:rPr lang="en-US" dirty="0" err="1" smtClean="0"/>
              <a:t>Harangal</a:t>
            </a:r>
            <a:endParaRPr lang="fa-IR" dirty="0"/>
          </a:p>
        </p:txBody>
      </p:sp>
      <p:pic>
        <p:nvPicPr>
          <p:cNvPr id="4" name="Picture 3" descr="مراسم احمقانه پرتاب کودکان در هند !+ عکس www.taknaz.ir 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1524001"/>
            <a:ext cx="8153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/>
              <a:t>مراسم ساکنان روستای </a:t>
            </a:r>
            <a:r>
              <a:rPr lang="en-US" dirty="0" err="1" smtClean="0"/>
              <a:t>Harangal</a:t>
            </a:r>
            <a:endParaRPr lang="fa-IR" dirty="0"/>
          </a:p>
        </p:txBody>
      </p:sp>
      <p:pic>
        <p:nvPicPr>
          <p:cNvPr id="5" name="Picture 4" descr="مراسم احمقانه پرتاب کودکان در هند !+ عکس www.taknaz.ir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447800"/>
            <a:ext cx="81534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3571900" cy="3571900"/>
          </a:xfrm>
          <a:ln w="1206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cs typeface="B Compset" pitchFamily="2" charset="-78"/>
              </a:rPr>
              <a:t>شادی؛</a:t>
            </a:r>
            <a:br>
              <a:rPr lang="fa-IR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cs typeface="B Compset" pitchFamily="2" charset="-78"/>
              </a:rPr>
            </a:br>
            <a:r>
              <a:rPr lang="fa-IR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cs typeface="B Compset" pitchFamily="2" charset="-78"/>
              </a:rPr>
              <a:t>پایدار یا ناپایدار؟!</a:t>
            </a:r>
            <a:br>
              <a:rPr lang="fa-IR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cs typeface="B Compset" pitchFamily="2" charset="-78"/>
              </a:rPr>
            </a:br>
            <a:r>
              <a:rPr lang="fa-IR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cs typeface="B Compset" pitchFamily="2" charset="-78"/>
              </a:rPr>
              <a:t>مسئله این است!</a:t>
            </a:r>
            <a:endParaRPr lang="fa-I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cs typeface="B Compset" pitchFamily="2" charset="-78"/>
            </a:endParaRPr>
          </a:p>
        </p:txBody>
      </p:sp>
      <p:pic>
        <p:nvPicPr>
          <p:cNvPr id="5122" name="Picture 2" descr="E:\راهنمایی هدی\New folder\question-mar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73003">
            <a:off x="4636279" y="1391861"/>
            <a:ext cx="3376180" cy="4501573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357166"/>
            <a:ext cx="6400816" cy="4583122"/>
          </a:xfrm>
          <a:ln w="66675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rtl="1"/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Mitra" pitchFamily="2" charset="-78"/>
              </a:rPr>
              <a:t/>
            </a:r>
            <a:b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Mitra" pitchFamily="2" charset="-78"/>
              </a:rPr>
            </a:b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Mitra" pitchFamily="2" charset="-78"/>
              </a:rPr>
              <a:t>جبران خلیل جبران می گوید:</a:t>
            </a:r>
            <a:b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Mitra" pitchFamily="2" charset="-78"/>
              </a:rPr>
            </a:b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Mitra" pitchFamily="2" charset="-78"/>
              </a:rPr>
              <a:t> </a:t>
            </a:r>
            <a:b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Mitra" pitchFamily="2" charset="-78"/>
              </a:rPr>
            </a:b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Mitra" pitchFamily="2" charset="-78"/>
              </a:rPr>
              <a:t>«شادی اسطوره ای است که در جستجویش هستیم.» </a:t>
            </a:r>
            <a:b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Mitra" pitchFamily="2" charset="-78"/>
              </a:rPr>
            </a:br>
            <a: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Mitra" pitchFamily="2" charset="-78"/>
              </a:rPr>
              <a:t/>
            </a:r>
            <a:br>
              <a:rPr lang="fa-I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B Mitra" pitchFamily="2" charset="-78"/>
              </a:rPr>
            </a:br>
            <a:endParaRPr lang="fa-IR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cs typeface="B Mitra" pitchFamily="2" charset="-78"/>
            </a:endParaRPr>
          </a:p>
        </p:txBody>
      </p:sp>
      <p:pic>
        <p:nvPicPr>
          <p:cNvPr id="1026" name="Picture 2" descr="D:\تبلیغ\مدیرزاده 1391\www.madaran-e-tanha.t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005186">
            <a:off x="5458614" y="2682387"/>
            <a:ext cx="3150015" cy="39338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0974494">
            <a:off x="406987" y="463140"/>
            <a:ext cx="5872944" cy="3124538"/>
          </a:xfr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tx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شادی یک نیاز طبیعی است که همه انسان ها آن را در وجودشان احساس می کنند.</a:t>
            </a:r>
            <a:endParaRPr lang="fa-IR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tx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6146" name="Picture 2" descr="D:\تبلیغ\مدیرزاده 1391\happ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392564">
            <a:off x="4128613" y="3044481"/>
            <a:ext cx="4492492" cy="35691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rtl="1"/>
            <a:r>
              <a:rPr lang="fa-IR" dirty="0" smtClean="0"/>
              <a:t> سری هم به برنامه های </a:t>
            </a:r>
            <a:r>
              <a:rPr lang="fa-IR" smtClean="0"/>
              <a:t>الهی بزنیم</a:t>
            </a:r>
            <a:r>
              <a:rPr lang="fa-IR" dirty="0" smtClean="0"/>
              <a:t>! </a:t>
            </a:r>
            <a:endParaRPr lang="fa-IR" dirty="0"/>
          </a:p>
        </p:txBody>
      </p:sp>
      <p:pic>
        <p:nvPicPr>
          <p:cNvPr id="4098" name="Picture 2" descr="C:\Documents and Settings\H.Sakkaki\My Documents\zahra\مقدماتی\عکس\Picture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5907" y="1752600"/>
            <a:ext cx="8170893" cy="4648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5214974" cy="6215106"/>
          </a:xfrm>
          <a:ln w="161925"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fa-IR" sz="3800" dirty="0" smtClean="0">
                <a:cs typeface="B Mitra" pitchFamily="2" charset="-78"/>
              </a:rPr>
              <a:t>خالق من که خود این نیاز را در وجود من قرار داده پاسخی برای آن </a:t>
            </a:r>
            <a:br>
              <a:rPr lang="fa-IR" sz="3800" dirty="0" smtClean="0">
                <a:cs typeface="B Mitra" pitchFamily="2" charset="-78"/>
              </a:rPr>
            </a:br>
            <a:r>
              <a:rPr lang="fa-IR" sz="3800" dirty="0" smtClean="0">
                <a:cs typeface="B Mitra" pitchFamily="2" charset="-78"/>
              </a:rPr>
              <a:t>در این دنیا قرار داده است.</a:t>
            </a:r>
            <a:br>
              <a:rPr lang="fa-IR" sz="3800" dirty="0" smtClean="0">
                <a:cs typeface="B Mitra" pitchFamily="2" charset="-78"/>
              </a:rPr>
            </a:br>
            <a:r>
              <a:rPr lang="en-US" sz="3800" dirty="0" smtClean="0">
                <a:cs typeface="B Mitra" pitchFamily="2" charset="-78"/>
              </a:rPr>
              <a:t/>
            </a:r>
            <a:br>
              <a:rPr lang="en-US" sz="3800" dirty="0" smtClean="0">
                <a:cs typeface="B Mitra" pitchFamily="2" charset="-78"/>
              </a:rPr>
            </a:br>
            <a:r>
              <a:rPr lang="fa-IR" sz="3800" dirty="0" smtClean="0">
                <a:cs typeface="B Mitra" pitchFamily="2" charset="-78"/>
              </a:rPr>
              <a:t>و اگر من به عنوان </a:t>
            </a:r>
            <a:r>
              <a:rPr lang="fa-IR" sz="3800" u="sng" dirty="0" smtClean="0">
                <a:cs typeface="B Mitra" pitchFamily="2" charset="-78"/>
              </a:rPr>
              <a:t>بنده</a:t>
            </a:r>
            <a:r>
              <a:rPr lang="fa-IR" sz="3800" dirty="0" smtClean="0">
                <a:cs typeface="B Mitra" pitchFamily="2" charset="-78"/>
              </a:rPr>
              <a:t> الهی این را بپذیرم و به آن عمل کنم و مطیع باشم، می توانم به شادی پایداری که کاملا با طبع انسانی سازگار است، دست یابم. </a:t>
            </a:r>
            <a:r>
              <a:rPr lang="en-US" sz="3800" dirty="0" smtClean="0">
                <a:cs typeface="B Mitra" pitchFamily="2" charset="-78"/>
              </a:rPr>
              <a:t/>
            </a:r>
            <a:br>
              <a:rPr lang="en-US" sz="3800" dirty="0" smtClean="0">
                <a:cs typeface="B Mitra" pitchFamily="2" charset="-78"/>
              </a:rPr>
            </a:br>
            <a:endParaRPr lang="fa-IR" sz="3800" dirty="0">
              <a:cs typeface="B Mitra" pitchFamily="2" charset="-78"/>
            </a:endParaRPr>
          </a:p>
        </p:txBody>
      </p:sp>
      <p:pic>
        <p:nvPicPr>
          <p:cNvPr id="7170" name="Picture 2" descr="D:\تبلیغ\مدیرزاده 1391\ddab2595fa2fb859418a0ab0b3853d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3" y="1500174"/>
            <a:ext cx="3286148" cy="37147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7989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D:\My Pictures\flowers\anvae gol\1117267-4c92f285208a37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9351"/>
          </a:xfrm>
          <a:prstGeom prst="rect">
            <a:avLst/>
          </a:prstGeom>
          <a:noFill/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28662" y="1142984"/>
            <a:ext cx="4286280" cy="2714644"/>
          </a:xfrm>
          <a:solidFill>
            <a:schemeClr val="lt1">
              <a:alpha val="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rtl="1"/>
            <a:r>
              <a:rPr lang="fa-IR" dirty="0" smtClean="0">
                <a:solidFill>
                  <a:schemeClr val="bg1"/>
                </a:solidFill>
                <a:cs typeface="B Esfehan" pitchFamily="2" charset="-78"/>
              </a:rPr>
              <a:t/>
            </a:r>
            <a:br>
              <a:rPr lang="fa-IR" dirty="0" smtClean="0">
                <a:solidFill>
                  <a:schemeClr val="bg1"/>
                </a:solidFill>
                <a:cs typeface="B Esfehan" pitchFamily="2" charset="-78"/>
              </a:rPr>
            </a:br>
            <a:r>
              <a:rPr lang="fa-IR" dirty="0" smtClean="0">
                <a:solidFill>
                  <a:schemeClr val="bg1"/>
                </a:solidFill>
                <a:cs typeface="B Esfehan" pitchFamily="2" charset="-78"/>
              </a:rPr>
              <a:t>شادی در آیات الهی دو دسته‌اند: </a:t>
            </a:r>
            <a:br>
              <a:rPr lang="fa-IR" dirty="0" smtClean="0">
                <a:solidFill>
                  <a:schemeClr val="bg1"/>
                </a:solidFill>
                <a:cs typeface="B Esfehan" pitchFamily="2" charset="-78"/>
              </a:rPr>
            </a:br>
            <a:r>
              <a:rPr lang="en-US" dirty="0" smtClean="0">
                <a:solidFill>
                  <a:schemeClr val="bg1"/>
                </a:solidFill>
                <a:cs typeface="B Esfehan" pitchFamily="2" charset="-78"/>
              </a:rPr>
              <a:t/>
            </a:r>
            <a:br>
              <a:rPr lang="en-US" dirty="0" smtClean="0">
                <a:solidFill>
                  <a:schemeClr val="bg1"/>
                </a:solidFill>
                <a:cs typeface="B Esfehan" pitchFamily="2" charset="-78"/>
              </a:rPr>
            </a:br>
            <a:endParaRPr lang="fa-IR" dirty="0">
              <a:solidFill>
                <a:schemeClr val="bg1"/>
              </a:solidFill>
              <a:cs typeface="B Esfehan" pitchFamily="2" charset="-78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 rot="19668351">
            <a:off x="2764609" y="2575594"/>
            <a:ext cx="3382928" cy="3309251"/>
          </a:xfrm>
          <a:prstGeom prst="rect">
            <a:avLst/>
          </a:prstGeom>
          <a:solidFill>
            <a:schemeClr val="lt1">
              <a:alpha val="0"/>
            </a:schemeClr>
          </a:solidFill>
          <a:ln w="25400" cap="flat" cmpd="sng" algn="ctr">
            <a:noFill/>
            <a:prstDash val="soli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B Esfehan" pitchFamily="2" charset="-78"/>
              </a:rPr>
              <a:t/>
            </a:r>
            <a:br>
              <a:rPr kumimoji="0" lang="fa-I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B Esfehan" pitchFamily="2" charset="-78"/>
              </a:rPr>
            </a:br>
            <a:r>
              <a:rPr kumimoji="0" lang="fa-I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B Esfehan" pitchFamily="2" charset="-78"/>
              </a:rPr>
              <a:t/>
            </a:r>
            <a:br>
              <a:rPr kumimoji="0" lang="fa-I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B Esfehan" pitchFamily="2" charset="-78"/>
              </a:rPr>
            </a:br>
            <a:r>
              <a:rPr kumimoji="0" lang="fa-I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B Esfehan" pitchFamily="2" charset="-78"/>
              </a:rPr>
              <a:t>شادی پسندیده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B Esfehan" pitchFamily="2" charset="-78"/>
              </a:rPr>
              <a:t>  </a:t>
            </a:r>
            <a:r>
              <a:rPr kumimoji="0" lang="fa-I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B Esfehan" pitchFamily="2" charset="-78"/>
              </a:rPr>
              <a:t>                           شادی ناپسند</a:t>
            </a: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B Esfehan" pitchFamily="2" charset="-78"/>
              </a:rPr>
              <a:t/>
            </a:r>
            <a:b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B Esfehan" pitchFamily="2" charset="-78"/>
              </a:rPr>
            </a:br>
            <a:endParaRPr kumimoji="0" lang="fa-IR" sz="4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B Esfeha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85720" y="1000108"/>
            <a:ext cx="4714908" cy="5072098"/>
          </a:xfrm>
          <a:solidFill>
            <a:schemeClr val="lt1">
              <a:alpha val="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fa-IR" b="1" dirty="0" smtClean="0">
                <a:solidFill>
                  <a:srgbClr val="FFCCFF"/>
                </a:solidFill>
                <a:cs typeface="B Mitra" pitchFamily="2" charset="-78"/>
              </a:rPr>
              <a:t>اسلام به هیچ وجه با شادی و نشاط مخالفتی ندارد چون نیاز به شادی و نشاط نیازی غریزی است.</a:t>
            </a:r>
            <a:br>
              <a:rPr lang="fa-IR" b="1" dirty="0" smtClean="0">
                <a:solidFill>
                  <a:srgbClr val="FFCCFF"/>
                </a:solidFill>
                <a:cs typeface="B Mitra" pitchFamily="2" charset="-78"/>
              </a:rPr>
            </a:br>
            <a:r>
              <a:rPr lang="fa-IR" b="1" dirty="0" smtClean="0">
                <a:solidFill>
                  <a:srgbClr val="FFCCFF"/>
                </a:solidFill>
                <a:cs typeface="B Mitra" pitchFamily="2" charset="-78"/>
              </a:rPr>
              <a:t> ولی اسلام برای آن حد و مرزی قرار داده است.</a:t>
            </a:r>
            <a:br>
              <a:rPr lang="fa-IR" b="1" dirty="0" smtClean="0">
                <a:solidFill>
                  <a:srgbClr val="FFCCFF"/>
                </a:solidFill>
                <a:cs typeface="B Mitra" pitchFamily="2" charset="-78"/>
              </a:rPr>
            </a:br>
            <a:r>
              <a:rPr lang="fa-IR" b="1" dirty="0" smtClean="0">
                <a:solidFill>
                  <a:srgbClr val="FFCCFF"/>
                </a:solidFill>
                <a:cs typeface="B Mitra" pitchFamily="2" charset="-78"/>
              </a:rPr>
              <a:t> و شادی که ممدوح است ونیاز انسان است را بیان کرده است.</a:t>
            </a:r>
            <a:r>
              <a:rPr lang="en-US" b="1" dirty="0" smtClean="0">
                <a:solidFill>
                  <a:srgbClr val="FFCCFF"/>
                </a:solidFill>
                <a:cs typeface="B Mitra" pitchFamily="2" charset="-78"/>
              </a:rPr>
              <a:t/>
            </a:r>
            <a:br>
              <a:rPr lang="en-US" b="1" dirty="0" smtClean="0">
                <a:solidFill>
                  <a:srgbClr val="FFCCFF"/>
                </a:solidFill>
                <a:cs typeface="B Mitra" pitchFamily="2" charset="-78"/>
              </a:rPr>
            </a:br>
            <a:endParaRPr lang="fa-IR" b="1" dirty="0">
              <a:solidFill>
                <a:srgbClr val="FFCCFF"/>
              </a:solidFill>
              <a:cs typeface="B Mitra" pitchFamily="2" charset="-78"/>
            </a:endParaRPr>
          </a:p>
        </p:txBody>
      </p:sp>
      <p:pic>
        <p:nvPicPr>
          <p:cNvPr id="9218" name="Picture 2" descr="D:\My Pictures\flowers\anvae gol\1256054-3ac4db94ab4e53a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1142984"/>
            <a:ext cx="3643306" cy="5000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My Pictures\butterfly\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-2" y="0"/>
            <a:ext cx="9144002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304800"/>
            <a:ext cx="5634046" cy="5124464"/>
          </a:xfrm>
          <a:solidFill>
            <a:schemeClr val="lt1">
              <a:alpha val="63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3600" dirty="0" smtClean="0">
                <a:cs typeface="B Mitra" pitchFamily="2" charset="-78"/>
              </a:rPr>
              <a:t>امام محمد باقرعلیه السلام می فرمایند:</a:t>
            </a:r>
            <a:r>
              <a:rPr lang="fa-IR" dirty="0" smtClean="0">
                <a:cs typeface="B Mitra" pitchFamily="2" charset="-78"/>
              </a:rPr>
              <a:t/>
            </a:r>
            <a:br>
              <a:rPr lang="fa-IR" dirty="0" smtClean="0">
                <a:cs typeface="B Mitra" pitchFamily="2" charset="-78"/>
              </a:rPr>
            </a:br>
            <a:r>
              <a:rPr lang="fa-IR" dirty="0" smtClean="0">
                <a:cs typeface="B Mitra" pitchFamily="2" charset="-78"/>
              </a:rPr>
              <a:t> «لبخند شخص به روی برادر مومنش حسنه است و برطرف کردن اندوهی از او نیز حسنه است و خداوند به چیزی محبوب تر از مسرور ساختن مومن، پرستش نشده است.»</a:t>
            </a:r>
            <a:endParaRPr lang="fa-IR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My Pictures\butterfly\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1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0496" y="1857364"/>
            <a:ext cx="5143504" cy="5000636"/>
          </a:xfrm>
          <a:solidFill>
            <a:schemeClr val="lt1">
              <a:alpha val="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dirty="0" smtClean="0">
                <a:cs typeface="B Davat" pitchFamily="2" charset="-78"/>
              </a:rPr>
              <a:t>پیامبرصل الله علیه و آله</a:t>
            </a:r>
            <a:br>
              <a:rPr lang="fa-IR" dirty="0" smtClean="0">
                <a:cs typeface="B Davat" pitchFamily="2" charset="-78"/>
              </a:rPr>
            </a:br>
            <a:r>
              <a:rPr lang="fa-IR" dirty="0" smtClean="0">
                <a:cs typeface="B Davat" pitchFamily="2" charset="-78"/>
              </a:rPr>
              <a:t> می فرمایند: </a:t>
            </a:r>
            <a:r>
              <a:rPr lang="fa-IR" sz="4800" dirty="0" smtClean="0">
                <a:cs typeface="B Davat" pitchFamily="2" charset="-78"/>
              </a:rPr>
              <a:t/>
            </a:r>
            <a:br>
              <a:rPr lang="fa-IR" sz="4800" dirty="0" smtClean="0">
                <a:cs typeface="B Davat" pitchFamily="2" charset="-78"/>
              </a:rPr>
            </a:br>
            <a:r>
              <a:rPr lang="fa-IR" dirty="0" smtClean="0">
                <a:cs typeface="B Davat" pitchFamily="2" charset="-78"/>
              </a:rPr>
              <a:t>برترین اعمال بعد از</a:t>
            </a:r>
            <a:br>
              <a:rPr lang="fa-IR" dirty="0" smtClean="0">
                <a:cs typeface="B Davat" pitchFamily="2" charset="-78"/>
              </a:rPr>
            </a:br>
            <a:r>
              <a:rPr lang="fa-IR" dirty="0" smtClean="0">
                <a:cs typeface="B Davat" pitchFamily="2" charset="-78"/>
              </a:rPr>
              <a:t> اقامه نماز، </a:t>
            </a:r>
            <a:br>
              <a:rPr lang="fa-IR" dirty="0" smtClean="0">
                <a:cs typeface="B Davat" pitchFamily="2" charset="-78"/>
              </a:rPr>
            </a:br>
            <a:r>
              <a:rPr lang="fa-IR" dirty="0" smtClean="0">
                <a:cs typeface="B Davat" pitchFamily="2" charset="-78"/>
              </a:rPr>
              <a:t>شاد کردن دل مومن است. </a:t>
            </a:r>
            <a:br>
              <a:rPr lang="fa-IR" dirty="0" smtClean="0">
                <a:cs typeface="B Davat" pitchFamily="2" charset="-78"/>
              </a:rPr>
            </a:br>
            <a:r>
              <a:rPr lang="fa-IR" dirty="0" smtClean="0">
                <a:cs typeface="B Davat" pitchFamily="2" charset="-78"/>
              </a:rPr>
              <a:t>البته از طریقی که گناه در آن نباشد.</a:t>
            </a:r>
            <a:endParaRPr lang="fa-IR" sz="4800" dirty="0">
              <a:cs typeface="B Dava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H.Sakkaki\My Documents\zahra\مقدماتی\عکس\Picture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533400"/>
            <a:ext cx="3810000" cy="5867400"/>
          </a:xfrm>
          <a:prstGeom prst="rect">
            <a:avLst/>
          </a:prstGeom>
          <a:noFill/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4357686" y="500042"/>
            <a:ext cx="4343400" cy="3886208"/>
          </a:xfrm>
          <a:prstGeom prst="rect">
            <a:avLst/>
          </a:prstGeom>
          <a:ln w="25400" cap="flat" cmpd="sng" algn="ctr">
            <a:noFill/>
            <a:prstDash val="soli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B Koodak" pitchFamily="2" charset="-78"/>
              </a:rPr>
              <a:t>راهی که منجر به شادی پایدار در وجود من می شود چیست؟</a:t>
            </a:r>
            <a:br>
              <a:rPr kumimoji="0" lang="fa-I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B Koodak" pitchFamily="2" charset="-78"/>
              </a:rPr>
            </a:br>
            <a:r>
              <a:rPr kumimoji="0" lang="fa-I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B Koodak" pitchFamily="2" charset="-78"/>
              </a:rPr>
              <a:t> </a:t>
            </a:r>
            <a:br>
              <a:rPr kumimoji="0" lang="fa-I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B Koodak" pitchFamily="2" charset="-78"/>
              </a:rPr>
            </a:br>
            <a:endParaRPr kumimoji="0" lang="fa-IR" sz="44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B Koodak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7686" y="3429000"/>
            <a:ext cx="4357718" cy="2971800"/>
          </a:xfr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dirty="0" smtClean="0"/>
              <a:t>عامل مشترک در بین انواع شادی ها: </a:t>
            </a:r>
            <a:br>
              <a:rPr lang="fa-IR" dirty="0" smtClean="0"/>
            </a:br>
            <a:r>
              <a:rPr lang="fa-IR" dirty="0" smtClean="0"/>
              <a:t>احساس رضایت </a:t>
            </a:r>
            <a:br>
              <a:rPr lang="fa-IR" dirty="0" smtClean="0"/>
            </a:br>
            <a:r>
              <a:rPr lang="fa-IR" dirty="0" smtClean="0"/>
              <a:t>و خشنودی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50838"/>
            <a:ext cx="5410200" cy="6221434"/>
          </a:xfrm>
          <a:noFill/>
          <a:ln w="31750">
            <a:solidFill>
              <a:schemeClr val="accent3">
                <a:lumMod val="75000"/>
              </a:schemeClr>
            </a:solidFill>
            <a:prstDash val="sysDash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dirty="0" smtClean="0">
                <a:solidFill>
                  <a:srgbClr val="800080"/>
                </a:solidFill>
                <a:cs typeface="B Mitra" pitchFamily="2" charset="-78"/>
              </a:rPr>
              <a:t>از مهم ترین پایه های شادمانی انسان میزان رضایت از زندگی است. آن هم رضایتی که  که در جهت هدف آفرینش و رضایت خالق باشد. هر چقدر رضایت و خشنودی در وجود من بیشتر و عمیق تر شکل گیرد، احساس شادی در من پایدارتر خواهد بود. </a:t>
            </a:r>
            <a:endParaRPr lang="en-US" dirty="0">
              <a:solidFill>
                <a:srgbClr val="800080"/>
              </a:solidFill>
              <a:cs typeface="B Mitra" pitchFamily="2" charset="-78"/>
            </a:endParaRPr>
          </a:p>
        </p:txBody>
      </p:sp>
      <p:pic>
        <p:nvPicPr>
          <p:cNvPr id="10242" name="Picture 2" descr="D:\My Pictures\flowers\anvae gol\1255032-85e7cab48a6314d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785794"/>
            <a:ext cx="2714644" cy="521497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00920">
            <a:off x="558975" y="550322"/>
            <a:ext cx="3648625" cy="5298188"/>
          </a:xfrm>
        </p:spPr>
        <p:txBody>
          <a:bodyPr>
            <a:noAutofit/>
          </a:bodyPr>
          <a:lstStyle/>
          <a:p>
            <a:r>
              <a:rPr lang="fa-IR" sz="8000" dirty="0" smtClean="0">
                <a:solidFill>
                  <a:srgbClr val="FF66CC"/>
                </a:solidFill>
                <a:cs typeface="B Mitra" pitchFamily="2" charset="-78"/>
              </a:rPr>
              <a:t>آرامش </a:t>
            </a:r>
            <a:br>
              <a:rPr lang="fa-IR" sz="8000" dirty="0" smtClean="0">
                <a:solidFill>
                  <a:srgbClr val="FF66CC"/>
                </a:solidFill>
                <a:cs typeface="B Mitra" pitchFamily="2" charset="-78"/>
              </a:rPr>
            </a:br>
            <a:r>
              <a:rPr lang="fa-IR" sz="8000" dirty="0" smtClean="0">
                <a:solidFill>
                  <a:srgbClr val="FF66CC"/>
                </a:solidFill>
                <a:cs typeface="B Mitra" pitchFamily="2" charset="-78"/>
              </a:rPr>
              <a:t>زیر بنای شادی است</a:t>
            </a:r>
            <a:endParaRPr lang="en-US" sz="8000" dirty="0">
              <a:solidFill>
                <a:srgbClr val="FF66CC"/>
              </a:solidFill>
              <a:cs typeface="B Mitra" pitchFamily="2" charset="-78"/>
            </a:endParaRPr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285728"/>
            <a:ext cx="3594098" cy="6858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  <a:solidFill>
            <a:schemeClr val="lt1">
              <a:alpha val="0"/>
            </a:schemeClr>
          </a:solidFill>
          <a:ln>
            <a:solidFill>
              <a:schemeClr val="accent2">
                <a:alpha val="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6000" b="1" dirty="0" smtClean="0">
                <a:solidFill>
                  <a:schemeClr val="bg1"/>
                </a:solidFill>
                <a:cs typeface="B Hamid" pitchFamily="2" charset="-78"/>
              </a:rPr>
              <a:t>الا بذکر الله تطمئن القلوب</a:t>
            </a:r>
            <a:endParaRPr lang="fa-IR" sz="6000" b="1" dirty="0">
              <a:solidFill>
                <a:schemeClr val="bg1"/>
              </a:solidFill>
              <a:cs typeface="B Hamid" pitchFamily="2" charset="-78"/>
            </a:endParaRPr>
          </a:p>
        </p:txBody>
      </p:sp>
      <p:pic>
        <p:nvPicPr>
          <p:cNvPr id="12290" name="Picture 2" descr="D:\My Pictures\butterfly\570007_IBxh5Z2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643050"/>
            <a:ext cx="4714908" cy="50080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My Pictures\butterfly\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5857884" cy="6858000"/>
          </a:xfr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dirty="0" smtClean="0">
                <a:cs typeface="B Mitra" pitchFamily="2" charset="-78"/>
              </a:rPr>
              <a:t>         </a:t>
            </a:r>
            <a:r>
              <a:rPr lang="ar-SA" sz="4000" dirty="0" smtClean="0">
                <a:cs typeface="B Mitra" pitchFamily="2" charset="-78"/>
              </a:rPr>
              <a:t>پيامبر اكرم</a:t>
            </a:r>
            <a:r>
              <a:rPr lang="fa-IR" sz="4000" dirty="0" smtClean="0">
                <a:cs typeface="B Mitra" pitchFamily="2" charset="-78"/>
              </a:rPr>
              <a:t> صل الله علیه و آله</a:t>
            </a:r>
            <a:r>
              <a:rPr lang="ar-SA" sz="4000" dirty="0" smtClean="0">
                <a:cs typeface="B Mitra" pitchFamily="2" charset="-78"/>
              </a:rPr>
              <a:t> </a:t>
            </a:r>
            <a:r>
              <a:rPr lang="fa-IR" sz="4000" dirty="0" smtClean="0">
                <a:cs typeface="B Mitra" pitchFamily="2" charset="-78"/>
              </a:rPr>
              <a:t/>
            </a:r>
            <a:br>
              <a:rPr lang="fa-IR" sz="4000" dirty="0" smtClean="0">
                <a:cs typeface="B Mitra" pitchFamily="2" charset="-78"/>
              </a:rPr>
            </a:br>
            <a:r>
              <a:rPr lang="fa-IR" sz="4000" dirty="0" smtClean="0">
                <a:cs typeface="B Mitra" pitchFamily="2" charset="-78"/>
              </a:rPr>
              <a:t>      </a:t>
            </a:r>
            <a:r>
              <a:rPr lang="ar-SA" sz="4000" dirty="0" smtClean="0">
                <a:cs typeface="B Mitra" pitchFamily="2" charset="-78"/>
              </a:rPr>
              <a:t>از </a:t>
            </a:r>
            <a:r>
              <a:rPr lang="fa-IR" sz="4000" dirty="0" smtClean="0">
                <a:cs typeface="B Mitra" pitchFamily="2" charset="-78"/>
              </a:rPr>
              <a:t>امیرالمومنین </a:t>
            </a:r>
            <a:r>
              <a:rPr lang="ar-SA" sz="4000" dirty="0" smtClean="0">
                <a:cs typeface="B Mitra" pitchFamily="2" charset="-78"/>
              </a:rPr>
              <a:t>پرسيد</a:t>
            </a:r>
            <a:r>
              <a:rPr lang="fa-IR" sz="4000" dirty="0" smtClean="0">
                <a:cs typeface="B Mitra" pitchFamily="2" charset="-78"/>
              </a:rPr>
              <a:t>ند:</a:t>
            </a:r>
            <a:r>
              <a:rPr lang="ar-SA" sz="4000" dirty="0" smtClean="0">
                <a:cs typeface="B Mitra" pitchFamily="2" charset="-78"/>
              </a:rPr>
              <a:t> </a:t>
            </a:r>
            <a:r>
              <a:rPr lang="fa-IR" sz="4000" dirty="0" smtClean="0">
                <a:cs typeface="B Mitra" pitchFamily="2" charset="-78"/>
              </a:rPr>
              <a:t/>
            </a:r>
            <a:br>
              <a:rPr lang="fa-IR" sz="4000" dirty="0" smtClean="0">
                <a:cs typeface="B Mitra" pitchFamily="2" charset="-78"/>
              </a:rPr>
            </a:br>
            <a:r>
              <a:rPr lang="fa-IR" sz="4000" dirty="0" smtClean="0">
                <a:cs typeface="B Mitra" pitchFamily="2" charset="-78"/>
              </a:rPr>
              <a:t>      </a:t>
            </a:r>
            <a:r>
              <a:rPr lang="ar-SA" sz="4000" dirty="0" smtClean="0">
                <a:cs typeface="B Mitra" pitchFamily="2" charset="-78"/>
              </a:rPr>
              <a:t>ميدانى اين آيه در باره </a:t>
            </a:r>
            <a:r>
              <a:rPr lang="fa-IR" sz="4000" dirty="0" smtClean="0">
                <a:cs typeface="B Mitra" pitchFamily="2" charset="-78"/>
              </a:rPr>
              <a:t/>
            </a:r>
            <a:br>
              <a:rPr lang="fa-IR" sz="4000" dirty="0" smtClean="0">
                <a:cs typeface="B Mitra" pitchFamily="2" charset="-78"/>
              </a:rPr>
            </a:br>
            <a:r>
              <a:rPr lang="fa-IR" sz="4000" dirty="0" smtClean="0">
                <a:cs typeface="B Mitra" pitchFamily="2" charset="-78"/>
              </a:rPr>
              <a:t>      </a:t>
            </a:r>
            <a:r>
              <a:rPr lang="ar-SA" sz="4000" dirty="0" smtClean="0">
                <a:cs typeface="B Mitra" pitchFamily="2" charset="-78"/>
              </a:rPr>
              <a:t>چه كسى نازل شده؟</a:t>
            </a:r>
            <a:r>
              <a:rPr lang="en-US" sz="4000" dirty="0" smtClean="0">
                <a:cs typeface="B Mitra" pitchFamily="2" charset="-78"/>
              </a:rPr>
              <a:t/>
            </a:r>
            <a:br>
              <a:rPr lang="en-US" sz="4000" dirty="0" smtClean="0">
                <a:cs typeface="B Mitra" pitchFamily="2" charset="-78"/>
              </a:rPr>
            </a:br>
            <a:r>
              <a:rPr lang="ar-SA" sz="4000" dirty="0" smtClean="0">
                <a:cs typeface="B Mitra" pitchFamily="2" charset="-78"/>
              </a:rPr>
              <a:t>عرض كرد</a:t>
            </a:r>
            <a:r>
              <a:rPr lang="en-US" sz="4000" dirty="0" smtClean="0">
                <a:cs typeface="B Mitra" pitchFamily="2" charset="-78"/>
              </a:rPr>
              <a:t>:</a:t>
            </a:r>
            <a:r>
              <a:rPr lang="ar-SA" sz="4000" dirty="0" smtClean="0">
                <a:cs typeface="B Mitra" pitchFamily="2" charset="-78"/>
              </a:rPr>
              <a:t> خدا و پيغمبرش داناترند. </a:t>
            </a:r>
            <a:r>
              <a:rPr lang="fa-IR" sz="4000" dirty="0" smtClean="0">
                <a:cs typeface="B Mitra" pitchFamily="2" charset="-78"/>
              </a:rPr>
              <a:t/>
            </a:r>
            <a:br>
              <a:rPr lang="fa-IR" sz="4000" dirty="0" smtClean="0">
                <a:cs typeface="B Mitra" pitchFamily="2" charset="-78"/>
              </a:rPr>
            </a:br>
            <a:r>
              <a:rPr lang="fa-IR" dirty="0" smtClean="0">
                <a:cs typeface="B Mitra" pitchFamily="2" charset="-78"/>
              </a:rPr>
              <a:t/>
            </a:r>
            <a:br>
              <a:rPr lang="fa-IR" dirty="0" smtClean="0">
                <a:cs typeface="B Mitra" pitchFamily="2" charset="-78"/>
              </a:rPr>
            </a:br>
            <a:r>
              <a:rPr lang="ar-SA" dirty="0" smtClean="0">
                <a:solidFill>
                  <a:schemeClr val="tx2">
                    <a:lumMod val="50000"/>
                  </a:schemeClr>
                </a:solidFill>
                <a:cs typeface="B Mitra" pitchFamily="2" charset="-78"/>
              </a:rPr>
              <a:t>فرمود: در باره كسى كه مرا تصديق كند و ايمان آورد ب</a:t>
            </a:r>
            <a:r>
              <a:rPr lang="fa-IR" dirty="0" smtClean="0">
                <a:solidFill>
                  <a:schemeClr val="tx2">
                    <a:lumMod val="50000"/>
                  </a:schemeClr>
                </a:solidFill>
                <a:cs typeface="B Mitra" pitchFamily="2" charset="-78"/>
              </a:rPr>
              <a:t>ه </a:t>
            </a:r>
            <a:r>
              <a:rPr lang="ar-SA" dirty="0" smtClean="0">
                <a:solidFill>
                  <a:schemeClr val="tx2">
                    <a:lumMod val="50000"/>
                  </a:schemeClr>
                </a:solidFill>
                <a:cs typeface="B Mitra" pitchFamily="2" charset="-78"/>
              </a:rPr>
              <a:t>من و تو و </a:t>
            </a:r>
            <a:r>
              <a:rPr lang="fa-IR" dirty="0" smtClean="0">
                <a:solidFill>
                  <a:schemeClr val="tx2">
                    <a:lumMod val="50000"/>
                  </a:schemeClr>
                </a:solidFill>
                <a:cs typeface="B Mitra" pitchFamily="2" charset="-78"/>
              </a:rPr>
              <a:t/>
            </a:r>
            <a:br>
              <a:rPr lang="fa-IR" dirty="0" smtClean="0">
                <a:solidFill>
                  <a:schemeClr val="tx2">
                    <a:lumMod val="50000"/>
                  </a:schemeClr>
                </a:solidFill>
                <a:cs typeface="B Mitra" pitchFamily="2" charset="-78"/>
              </a:rPr>
            </a:br>
            <a:r>
              <a:rPr lang="ar-SA" dirty="0" smtClean="0">
                <a:solidFill>
                  <a:schemeClr val="tx2">
                    <a:lumMod val="50000"/>
                  </a:schemeClr>
                </a:solidFill>
                <a:cs typeface="B Mitra" pitchFamily="2" charset="-78"/>
              </a:rPr>
              <a:t>عترت را تو دوست بدارد و تسليم تو </a:t>
            </a:r>
            <a:r>
              <a:rPr lang="fa-IR" dirty="0" smtClean="0">
                <a:solidFill>
                  <a:schemeClr val="tx2">
                    <a:lumMod val="50000"/>
                  </a:schemeClr>
                </a:solidFill>
                <a:cs typeface="B Mitra" pitchFamily="2" charset="-78"/>
              </a:rPr>
              <a:t/>
            </a:r>
            <a:br>
              <a:rPr lang="fa-IR" dirty="0" smtClean="0">
                <a:solidFill>
                  <a:schemeClr val="tx2">
                    <a:lumMod val="50000"/>
                  </a:schemeClr>
                </a:solidFill>
                <a:cs typeface="B Mitra" pitchFamily="2" charset="-78"/>
              </a:rPr>
            </a:br>
            <a:r>
              <a:rPr lang="ar-SA" dirty="0" smtClean="0">
                <a:solidFill>
                  <a:schemeClr val="tx2">
                    <a:lumMod val="50000"/>
                  </a:schemeClr>
                </a:solidFill>
                <a:cs typeface="B Mitra" pitchFamily="2" charset="-78"/>
              </a:rPr>
              <a:t>و ائمه بعد از تو باشد. </a:t>
            </a:r>
            <a:endParaRPr lang="fa-IR" dirty="0">
              <a:solidFill>
                <a:schemeClr val="tx2">
                  <a:lumMod val="50000"/>
                </a:schemeClr>
              </a:solidFill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alpha val="5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My Pictures\flowers\rose\Untitled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7143769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3438" y="304800"/>
            <a:ext cx="4271962" cy="6248400"/>
          </a:xfr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fa-IR" dirty="0" smtClean="0">
                <a:cs typeface="B Mitra" pitchFamily="2" charset="-78"/>
              </a:rPr>
              <a:t>اگر می خواهی به آرامش برسی تا شاد باشی، یک راه وجود دارد. راهی که بسیار لطیف و زیباست. کافی است دوست داشتن را بلد باشی. </a:t>
            </a:r>
            <a:r>
              <a:rPr lang="fa-IR" b="1" dirty="0" smtClean="0">
                <a:cs typeface="B Mitra" pitchFamily="2" charset="-78"/>
              </a:rPr>
              <a:t>کسانی را دوست داشته باشی که خدا آن ها را بیشتر از هرکس دیگری دوست دارد.</a:t>
            </a:r>
            <a:endParaRPr lang="fa-IR" b="1" dirty="0">
              <a:cs typeface="B Mitr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3438" y="500042"/>
            <a:ext cx="4024314" cy="600079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dirty="0" smtClean="0">
                <a:cs typeface="B Compset" pitchFamily="2" charset="-78"/>
              </a:rPr>
              <a:t>چگونه دوستی </a:t>
            </a:r>
            <a:br>
              <a:rPr lang="fa-IR" dirty="0" smtClean="0">
                <a:cs typeface="B Compset" pitchFamily="2" charset="-78"/>
              </a:rPr>
            </a:br>
            <a:r>
              <a:rPr lang="fa-IR" dirty="0" smtClean="0">
                <a:cs typeface="B Compset" pitchFamily="2" charset="-78"/>
              </a:rPr>
              <a:t>می تواند موجب </a:t>
            </a:r>
            <a:br>
              <a:rPr lang="fa-IR" dirty="0" smtClean="0">
                <a:cs typeface="B Compset" pitchFamily="2" charset="-78"/>
              </a:rPr>
            </a:br>
            <a:r>
              <a:rPr lang="fa-IR" dirty="0" smtClean="0">
                <a:cs typeface="B Compset" pitchFamily="2" charset="-78"/>
              </a:rPr>
              <a:t>شادی من شود؟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> </a:t>
            </a:r>
            <a:br>
              <a:rPr lang="fa-IR" dirty="0" smtClean="0"/>
            </a:br>
            <a:r>
              <a:rPr lang="fa-IR" sz="4800" b="1" dirty="0" smtClean="0">
                <a:cs typeface="B Mitra" pitchFamily="2" charset="-78"/>
              </a:rPr>
              <a:t>این دوست چه ویژگی هایی باید داشته باشد؟</a:t>
            </a:r>
            <a:r>
              <a:rPr lang="fa-IR" dirty="0" smtClean="0"/>
              <a:t> </a:t>
            </a:r>
            <a:endParaRPr lang="fa-IR" dirty="0"/>
          </a:p>
        </p:txBody>
      </p:sp>
      <p:pic>
        <p:nvPicPr>
          <p:cNvPr id="3074" name="Picture 2" descr="D:\My Pictures\flowers\rose\qoaej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785794"/>
            <a:ext cx="3728547" cy="54292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them-p.p\GIF Files(4302)\Recoverd_gif_file(4269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357166"/>
            <a:ext cx="7010400" cy="6096000"/>
          </a:xfrm>
          <a:solidFill>
            <a:schemeClr val="lt1">
              <a:alpha val="38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dirty="0" smtClean="0"/>
              <a:t>به من آرامش و امنیت دهد</a:t>
            </a:r>
            <a:br>
              <a:rPr lang="fa-IR" dirty="0" smtClean="0"/>
            </a:br>
            <a:r>
              <a:rPr lang="fa-IR" dirty="0" smtClean="0"/>
              <a:t> سنگ صبور من باشد.</a:t>
            </a:r>
            <a:br>
              <a:rPr lang="fa-IR" dirty="0" smtClean="0"/>
            </a:br>
            <a:r>
              <a:rPr lang="fa-IR" dirty="0" smtClean="0"/>
              <a:t> مهربان باشد. </a:t>
            </a:r>
            <a:br>
              <a:rPr lang="fa-IR" dirty="0" smtClean="0"/>
            </a:br>
            <a:r>
              <a:rPr lang="fa-IR" dirty="0" smtClean="0"/>
              <a:t>رازدار باشد. </a:t>
            </a:r>
            <a:br>
              <a:rPr lang="fa-IR" dirty="0" smtClean="0"/>
            </a:br>
            <a:r>
              <a:rPr lang="fa-IR" dirty="0" smtClean="0"/>
              <a:t>آنقدر عالم باشد که بتواند در مشکلات به من کمک کند. </a:t>
            </a:r>
            <a:br>
              <a:rPr lang="fa-IR" dirty="0" smtClean="0"/>
            </a:br>
            <a:r>
              <a:rPr lang="fa-IR" dirty="0" smtClean="0"/>
              <a:t>و ...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0"/>
            <a:ext cx="8229600" cy="40386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dirty="0" smtClean="0">
                <a:cs typeface="B Baran" pitchFamily="2" charset="-78"/>
              </a:rPr>
              <a:t>باید خودت دوستی را آغاز کنی.</a:t>
            </a:r>
            <a:br>
              <a:rPr lang="fa-IR" dirty="0" smtClean="0">
                <a:cs typeface="B Baran" pitchFamily="2" charset="-78"/>
              </a:rPr>
            </a:br>
            <a:r>
              <a:rPr lang="fa-IR" dirty="0" smtClean="0">
                <a:cs typeface="B Baran" pitchFamily="2" charset="-78"/>
              </a:rPr>
              <a:t> باید خودت از خانه خارج شوی تا در </a:t>
            </a:r>
            <a:r>
              <a:rPr lang="en-US" dirty="0" smtClean="0">
                <a:cs typeface="B Baran" pitchFamily="2" charset="-78"/>
              </a:rPr>
              <a:t/>
            </a:r>
            <a:br>
              <a:rPr lang="en-US" dirty="0" smtClean="0">
                <a:cs typeface="B Baran" pitchFamily="2" charset="-78"/>
              </a:rPr>
            </a:br>
            <a:r>
              <a:rPr lang="fa-IR" dirty="0" smtClean="0">
                <a:cs typeface="B Baran" pitchFamily="2" charset="-78"/>
              </a:rPr>
              <a:t>معرض آفتاب خورشید وجودش باشی.</a:t>
            </a:r>
            <a:endParaRPr lang="fa-IR" dirty="0">
              <a:cs typeface="B Baran" pitchFamily="2" charset="-78"/>
            </a:endParaRPr>
          </a:p>
        </p:txBody>
      </p:sp>
      <p:pic>
        <p:nvPicPr>
          <p:cNvPr id="3" name="Picture 2" descr="D:\My Pictures\flowers\farapix_com_337dec1d40c94905df43affceb23e0c3_j741sah5t4ul40hlpc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428604"/>
            <a:ext cx="5998074" cy="26241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67400" y="533400"/>
            <a:ext cx="2819400" cy="57912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dirty="0" smtClean="0"/>
              <a:t>چطور با او دوستی کنم؟ </a:t>
            </a:r>
            <a:endParaRPr lang="fa-IR" dirty="0"/>
          </a:p>
        </p:txBody>
      </p:sp>
      <p:pic>
        <p:nvPicPr>
          <p:cNvPr id="1026" name="Picture 2" descr="C:\Documents and Settings\H.Sakkaki\My Documents\zahra\مهدویت\Ejraee\مشارکت داخلی\سمینار معارف\عکس\questionmar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428604"/>
            <a:ext cx="4762500" cy="58166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My Pictures\مذهبی\یا مهدی\poster6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My Pictures\مذهبی\یا مهدی\p-nemeh-shaban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85728"/>
            <a:ext cx="9144000" cy="4143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929066"/>
            <a:ext cx="8229600" cy="2571768"/>
          </a:xfrm>
        </p:spPr>
        <p:txBody>
          <a:bodyPr>
            <a:normAutofit/>
          </a:bodyPr>
          <a:lstStyle/>
          <a:p>
            <a:r>
              <a:rPr lang="fa-IR" sz="4800" b="1" dirty="0" smtClean="0">
                <a:solidFill>
                  <a:srgbClr val="FF0000"/>
                </a:solidFill>
                <a:cs typeface="B Kamran" pitchFamily="2" charset="-78"/>
              </a:rPr>
              <a:t>با ارتباط با امام زمان،آرامش و شادی را برای همیشه به زندگی هایمان وارد می کنیم. </a:t>
            </a:r>
            <a:r>
              <a:rPr lang="en-US" sz="4800" b="1" dirty="0" smtClean="0">
                <a:solidFill>
                  <a:srgbClr val="FF0000"/>
                </a:solidFill>
                <a:cs typeface="B Kamran" pitchFamily="2" charset="-78"/>
              </a:rPr>
              <a:t/>
            </a:r>
            <a:br>
              <a:rPr lang="en-US" sz="4800" b="1" dirty="0" smtClean="0">
                <a:solidFill>
                  <a:srgbClr val="FF0000"/>
                </a:solidFill>
                <a:cs typeface="B Kamran" pitchFamily="2" charset="-78"/>
              </a:rPr>
            </a:br>
            <a:endParaRPr lang="en-US" sz="4800" b="1" dirty="0">
              <a:solidFill>
                <a:srgbClr val="FF0000"/>
              </a:solidFill>
              <a:cs typeface="B Kamra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474</TotalTime>
  <Words>337</Words>
  <Application>Microsoft Office PowerPoint</Application>
  <PresentationFormat>On-screen Show (4:3)</PresentationFormat>
  <Paragraphs>40</Paragraphs>
  <Slides>35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شادی چیست؟ </vt:lpstr>
      <vt:lpstr>دکتر محمد پارسا نویسنده کتاب «انگیزش و هیجان» در تعریف شادی چنین می نویسد:  شادی احساس مثبتی است که از حس رضایت مندی و پیروزی به دست می آید.</vt:lpstr>
      <vt:lpstr>درک شادی و ابراز آن در افراد متفاوت است. اما در این  تفاوت ها یک عامل مشترک  انسانی وجود دارد:  </vt:lpstr>
      <vt:lpstr>راهکارهای شادی در کشورها و اقوام و جشنواره های مختلف </vt:lpstr>
      <vt:lpstr>جشنواره پرتاب گوجه‌فرنگی </vt:lpstr>
      <vt:lpstr>جشن فرار از گاوهای وحشی </vt:lpstr>
      <vt:lpstr>جشن فرار از گاوهای وحشی </vt:lpstr>
      <vt:lpstr>جشن فرار از گاوهای وحشی </vt:lpstr>
      <vt:lpstr>جشنواره سنتی و کاتولیک کورپس کریستی </vt:lpstr>
      <vt:lpstr>جشنواره سنتی و کاتولیک کورپس کریستی </vt:lpstr>
      <vt:lpstr>مراسم ساکنان روستای Harangal</vt:lpstr>
      <vt:lpstr>مراسم ساکنان روستای Harangal</vt:lpstr>
      <vt:lpstr>مراسم ساکنان روستای Harangal</vt:lpstr>
      <vt:lpstr>شادی؛ پایدار یا ناپایدار؟! مسئله این است!</vt:lpstr>
      <vt:lpstr> جبران خلیل جبران می گوید:   «شادی اسطوره ای است که در جستجویش هستیم.»   </vt:lpstr>
      <vt:lpstr>شادی یک نیاز طبیعی است که همه انسان ها آن را در وجودشان احساس می کنند.</vt:lpstr>
      <vt:lpstr> سری هم به برنامه های الهی بزنیم! </vt:lpstr>
      <vt:lpstr>خالق من که خود این نیاز را در وجود من قرار داده پاسخی برای آن  در این دنیا قرار داده است.  و اگر من به عنوان بنده الهی این را بپذیرم و به آن عمل کنم و مطیع باشم، می توانم به شادی پایداری که کاملا با طبع انسانی سازگار است، دست یابم.  </vt:lpstr>
      <vt:lpstr> شادی در آیات الهی دو دسته‌اند:   </vt:lpstr>
      <vt:lpstr>اسلام به هیچ وجه با شادی و نشاط مخالفتی ندارد چون نیاز به شادی و نشاط نیازی غریزی است.  ولی اسلام برای آن حد و مرزی قرار داده است.  و شادی که ممدوح است ونیاز انسان است را بیان کرده است. </vt:lpstr>
      <vt:lpstr>امام محمد باقرعلیه السلام می فرمایند:  «لبخند شخص به روی برادر مومنش حسنه است و برطرف کردن اندوهی از او نیز حسنه است و خداوند به چیزی محبوب تر از مسرور ساختن مومن، پرستش نشده است.»</vt:lpstr>
      <vt:lpstr>پیامبرصل الله علیه و آله  می فرمایند:  برترین اعمال بعد از  اقامه نماز،  شاد کردن دل مومن است.  البته از طریقی که گناه در آن نباشد.</vt:lpstr>
      <vt:lpstr>عامل مشترک در بین انواع شادی ها:  احساس رضایت  و خشنودی</vt:lpstr>
      <vt:lpstr>از مهم ترین پایه های شادمانی انسان میزان رضایت از زندگی است. آن هم رضایتی که  که در جهت هدف آفرینش و رضایت خالق باشد. هر چقدر رضایت و خشنودی در وجود من بیشتر و عمیق تر شکل گیرد، احساس شادی در من پایدارتر خواهد بود. </vt:lpstr>
      <vt:lpstr>آرامش  زیر بنای شادی است</vt:lpstr>
      <vt:lpstr>الا بذکر الله تطمئن القلوب</vt:lpstr>
      <vt:lpstr>         پيامبر اكرم صل الله علیه و آله        از امیرالمومنین پرسيدند:        ميدانى اين آيه در باره        چه كسى نازل شده؟ عرض كرد: خدا و پيغمبرش داناترند.   فرمود: در باره كسى كه مرا تصديق كند و ايمان آورد به من و تو و  عترت را تو دوست بدارد و تسليم تو  و ائمه بعد از تو باشد. </vt:lpstr>
      <vt:lpstr>اگر می خواهی به آرامش برسی تا شاد باشی، یک راه وجود دارد. راهی که بسیار لطیف و زیباست. کافی است دوست داشتن را بلد باشی. کسانی را دوست داشته باشی که خدا آن ها را بیشتر از هرکس دیگری دوست دارد.</vt:lpstr>
      <vt:lpstr>چگونه دوستی  می تواند موجب  شادی من شود؟   این دوست چه ویژگی هایی باید داشته باشد؟ </vt:lpstr>
      <vt:lpstr>به من آرامش و امنیت دهد  سنگ صبور من باشد.  مهربان باشد.  رازدار باشد.  آنقدر عالم باشد که بتواند در مشکلات به من کمک کند.  و ...</vt:lpstr>
      <vt:lpstr>باید خودت دوستی را آغاز کنی.  باید خودت از خانه خارج شوی تا در  معرض آفتاب خورشید وجودش باشی.</vt:lpstr>
      <vt:lpstr>چطور با او دوستی کنم؟ </vt:lpstr>
      <vt:lpstr>PowerPoint Presentation</vt:lpstr>
      <vt:lpstr>PowerPoint Presentation</vt:lpstr>
      <vt:lpstr>با ارتباط با امام زمان،آرامش و شادی را برای همیشه به زندگی هایمان وارد می کنیم.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شادی چیست؟</dc:title>
  <dc:creator>HOORA</dc:creator>
  <cp:lastModifiedBy>hoora</cp:lastModifiedBy>
  <cp:revision>29</cp:revision>
  <dcterms:created xsi:type="dcterms:W3CDTF">2006-08-16T00:00:00Z</dcterms:created>
  <dcterms:modified xsi:type="dcterms:W3CDTF">2014-03-04T13:54:23Z</dcterms:modified>
</cp:coreProperties>
</file>